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  <p:sldId id="264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FE47A-B0FE-4C6C-9F86-6099C3094ED1}" type="datetimeFigureOut">
              <a:rPr lang="en-AU" smtClean="0"/>
              <a:t>16/12/2014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D3CDE-88A0-41E0-B1E3-105024D5C8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689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84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9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336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78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89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7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39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449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D3CDE-88A0-41E0-B1E3-105024D5C83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0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43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44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4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04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753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076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59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9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84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86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38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CA2522-6DD3-4168-B63C-2EDD43BA6245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D8113D0-4AEC-4927-875D-B3AE6A5D8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24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4.png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8.xml"/><Relationship Id="rId5" Type="http://schemas.openxmlformats.org/officeDocument/2006/relationships/slide" Target="slide9.xml"/><Relationship Id="rId10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325" y="172993"/>
            <a:ext cx="5881816" cy="955589"/>
          </a:xfrm>
        </p:spPr>
        <p:txBody>
          <a:bodyPr>
            <a:normAutofit/>
          </a:bodyPr>
          <a:lstStyle/>
          <a:p>
            <a:r>
              <a:rPr lang="en-AU" sz="5200" b="1" dirty="0" smtClean="0"/>
              <a:t>Motion Equations</a:t>
            </a:r>
            <a:endParaRPr lang="en-GB" sz="5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251091" y="942317"/>
                <a:ext cx="2281882" cy="1405467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AU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251091" y="942317"/>
                <a:ext cx="2281882" cy="140546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662617" y="4636067"/>
            <a:ext cx="38553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4" action="ppaction://hlinksldjump"/>
              </a:rPr>
              <a:t>Maximum height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5" action="ppaction://hlinksldjump"/>
              </a:rPr>
              <a:t>Components of initial velocity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6" action="ppaction://hlinksldjump"/>
              </a:rPr>
              <a:t>Finding two dimensional velocity</a:t>
            </a:r>
            <a:endParaRPr lang="en-GB" cap="small" dirty="0"/>
          </a:p>
        </p:txBody>
      </p:sp>
      <p:sp>
        <p:nvSpPr>
          <p:cNvPr id="5" name="TextBox 4"/>
          <p:cNvSpPr txBox="1"/>
          <p:nvPr/>
        </p:nvSpPr>
        <p:spPr>
          <a:xfrm>
            <a:off x="4662617" y="2221006"/>
            <a:ext cx="38553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Situations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7" action="ppaction://hlinksldjump"/>
              </a:rPr>
              <a:t>Moving horizontally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8" action="ppaction://hlinksldjump"/>
              </a:rPr>
              <a:t>Dropped from a height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9" action="ppaction://hlinksldjump"/>
              </a:rPr>
              <a:t>Launched directly up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10" action="ppaction://hlinksldjump"/>
              </a:rPr>
              <a:t>Launched horizontally from a height</a:t>
            </a:r>
            <a:endParaRPr lang="en-AU" cap="smal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cap="small" dirty="0" smtClean="0">
                <a:hlinkClick r:id="rId11" action="ppaction://hlinksldjump"/>
              </a:rPr>
              <a:t>Launched upwards at an angle</a:t>
            </a:r>
            <a:endParaRPr lang="en-GB" cap="small" dirty="0"/>
          </a:p>
        </p:txBody>
      </p:sp>
    </p:spTree>
    <p:extLst>
      <p:ext uri="{BB962C8B-B14F-4D97-AF65-F5344CB8AC3E}">
        <p14:creationId xmlns:p14="http://schemas.microsoft.com/office/powerpoint/2010/main" val="2815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Moving horizontally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AU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AU" dirty="0" smtClean="0">
                    <a:latin typeface="Cambria Math" panose="02040503050406030204" pitchFamily="18" charset="0"/>
                  </a:rPr>
                  <a:t>Displacement and time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r>
                  <a:rPr lang="en-AU" dirty="0" smtClean="0"/>
                  <a:t>We don’t ever need to </a:t>
                </a:r>
                <a:r>
                  <a:rPr lang="en-AU" i="1" dirty="0" smtClean="0"/>
                  <a:t>calculate</a:t>
                </a:r>
                <a:r>
                  <a:rPr lang="en-AU" dirty="0" smtClean="0"/>
                  <a:t> velocity because it stays the same.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AU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4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7652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Dropped from a height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017108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b="0" dirty="0" smtClean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r>
                  <a:rPr lang="en-AU" sz="2400" dirty="0" smtClean="0"/>
                  <a:t>Time of flight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:endParaRPr lang="en-AU" sz="1600" dirty="0" smtClean="0"/>
              </a:p>
              <a:p>
                <a:pPr marL="0" indent="0">
                  <a:buNone/>
                </a:pPr>
                <a:r>
                  <a:rPr lang="en-AU" sz="1600" dirty="0" smtClean="0"/>
                  <a:t>Remember </a:t>
                </a:r>
                <a14:m>
                  <m:oMath xmlns:m="http://schemas.openxmlformats.org/officeDocument/2006/math">
                    <m:r>
                      <a:rPr lang="en-AU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AU" sz="1600" dirty="0" smtClean="0"/>
                  <a:t> should be negative because it is falling downwards.</a:t>
                </a:r>
                <a:endParaRPr lang="en-AU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017108" cy="4351338"/>
              </a:xfrm>
              <a:blipFill rotWithShape="0">
                <a:blip r:embed="rId3"/>
                <a:stretch>
                  <a:fillRect l="-32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5469924" y="3221510"/>
                <a:ext cx="3665838" cy="18777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400" dirty="0" smtClean="0"/>
                  <a:t>Final velocity</a:t>
                </a:r>
                <a:r>
                  <a:rPr lang="en-AU" sz="2600" dirty="0" smtClean="0"/>
                  <a:t> </a:t>
                </a:r>
                <a:r>
                  <a:rPr lang="en-AU" sz="1800" dirty="0" smtClean="0"/>
                  <a:t>(needs time first)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sz="1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1800" i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A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8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sz="18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1800" i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AU" sz="1800" dirty="0" smtClean="0"/>
              </a:p>
              <a:p>
                <a:pPr marL="0" indent="0">
                  <a:buNone/>
                </a:pPr>
                <a:endParaRPr lang="en-AU" sz="1800" dirty="0" smtClean="0"/>
              </a:p>
              <a:p>
                <a:pPr marL="0" indent="0">
                  <a:buNone/>
                </a:pPr>
                <a:r>
                  <a:rPr lang="en-AU" sz="1800" dirty="0" smtClean="0"/>
                  <a:t>Include direction: </a:t>
                </a:r>
                <a:r>
                  <a:rPr lang="en-AU" sz="1800" i="1" dirty="0" smtClean="0"/>
                  <a:t>downwards</a:t>
                </a:r>
                <a:endParaRPr lang="en-AU" sz="1800" i="1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924" y="3221510"/>
                <a:ext cx="3665838" cy="1877712"/>
              </a:xfrm>
              <a:prstGeom prst="rect">
                <a:avLst/>
              </a:prstGeom>
              <a:blipFill rotWithShape="0">
                <a:blip r:embed="rId4"/>
                <a:stretch>
                  <a:fillRect l="-2492"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5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155590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Launched directly up, lands at launch height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3223054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r>
                  <a:rPr lang="en-AU" dirty="0" smtClean="0"/>
                  <a:t>Time of flight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∴0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box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∴0=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box>
                        </m:e>
                      </m:d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  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𝑎𝑡</m:t>
                          </m:r>
                        </m:den>
                      </m:f>
                    </m:oMath>
                  </m:oMathPara>
                </a14:m>
                <a:endParaRPr lang="en-AU" dirty="0" smtClean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3223054" cy="4351338"/>
              </a:xfrm>
              <a:blipFill rotWithShape="0">
                <a:blip r:embed="rId3"/>
                <a:stretch>
                  <a:fillRect l="-17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755292" y="1928598"/>
                <a:ext cx="6598508" cy="34589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dirty="0" smtClean="0"/>
                  <a:t>We don’t need to calculate final velocity because it is the same as launch velocity except </a:t>
                </a:r>
                <a:r>
                  <a:rPr lang="en-AU" i="1" dirty="0" smtClean="0"/>
                  <a:t>downwards</a:t>
                </a:r>
                <a:r>
                  <a:rPr lang="en-AU" dirty="0" smtClean="0"/>
                  <a:t> instead of upwards.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∴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AU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292" y="1928598"/>
                <a:ext cx="6598508" cy="3458948"/>
              </a:xfrm>
              <a:prstGeom prst="rect">
                <a:avLst/>
              </a:prstGeom>
              <a:blipFill rotWithShape="0">
                <a:blip r:embed="rId4"/>
                <a:stretch>
                  <a:fillRect l="-1847" t="-28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5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403899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Maximum height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2811162" cy="295232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AU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A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2811162" cy="2952321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4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8405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Launched horizontally from a height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 smtClean="0"/>
                  <a:t>Same vertical motion as dropped (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AU" dirty="0" smtClean="0"/>
                  <a:t>vertical)</a:t>
                </a:r>
              </a:p>
              <a:p>
                <a:pPr lvl="1"/>
                <a:r>
                  <a:rPr lang="en-AU" dirty="0" smtClean="0"/>
                  <a:t>see Slide 3 for time of flight</a:t>
                </a:r>
              </a:p>
              <a:p>
                <a:pPr marL="0" indent="0">
                  <a:buNone/>
                </a:pPr>
                <a:r>
                  <a:rPr lang="en-AU" dirty="0" smtClean="0"/>
                  <a:t>Same horizontal motion as moving horizontally (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AU" dirty="0" smtClean="0"/>
                  <a:t> horizontal)</a:t>
                </a:r>
              </a:p>
              <a:p>
                <a:pPr lvl="1"/>
                <a:r>
                  <a:rPr lang="en-AU" dirty="0"/>
                  <a:t>r</a:t>
                </a:r>
                <a:r>
                  <a:rPr lang="en-AU" dirty="0" smtClean="0"/>
                  <a:t>ange is horizontal displacement, see Slide 2 for formula</a:t>
                </a:r>
              </a:p>
              <a:p>
                <a:pPr marL="457200" lvl="1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r>
                  <a:rPr lang="en-AU" dirty="0" smtClean="0"/>
                  <a:t>Final </a:t>
                </a:r>
                <a:r>
                  <a:rPr lang="en-AU" dirty="0"/>
                  <a:t>velocity (requires time first) is in two </a:t>
                </a:r>
                <a:r>
                  <a:rPr lang="en-AU" dirty="0" smtClean="0"/>
                  <a:t>dimensions</a:t>
                </a:r>
              </a:p>
              <a:p>
                <a:pPr lvl="1"/>
                <a:r>
                  <a:rPr lang="en-AU" dirty="0" smtClean="0"/>
                  <a:t>see Slide 7 </a:t>
                </a:r>
                <a:r>
                  <a:rPr lang="en-AU" dirty="0"/>
                  <a:t>for steps to calculate velocity from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4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44612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Two-dimensional velocity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b="1" dirty="0" smtClean="0"/>
                  <a:t>Requires time first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AU" dirty="0" smtClean="0"/>
                  <a:t>Calculate vertical velocity using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endParaRPr lang="en-AU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AU" dirty="0" smtClean="0"/>
                  <a:t>Horizontal velocity is the same as it was at the start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AU" dirty="0" smtClean="0"/>
                  <a:t>Use a vector addition triangle</a:t>
                </a:r>
              </a:p>
              <a:p>
                <a:pPr marL="0" indent="0">
                  <a:buNone/>
                </a:pPr>
                <a:r>
                  <a:rPr lang="en-AU" b="0" dirty="0" smtClean="0"/>
                  <a:t>	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A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A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AU" dirty="0" smtClean="0"/>
                  <a:t>	    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A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AU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AU" dirty="0"/>
              </a:p>
              <a:p>
                <a:pPr marL="514350" indent="-514350">
                  <a:buFont typeface="+mj-lt"/>
                  <a:buAutoNum type="arabicPeriod"/>
                </a:pPr>
                <a:endParaRPr lang="en-AU" dirty="0" smtClean="0"/>
              </a:p>
              <a:p>
                <a:pPr marL="0" indent="0">
                  <a:buNone/>
                </a:pPr>
                <a:r>
                  <a:rPr lang="en-AU" dirty="0" smtClean="0"/>
                  <a:t>Velocity is a speed </a:t>
                </a:r>
                <a:r>
                  <a:rPr lang="en-AU" b="1" dirty="0" smtClean="0"/>
                  <a:t>and</a:t>
                </a:r>
                <a:r>
                  <a:rPr lang="en-AU" dirty="0" smtClean="0"/>
                  <a:t> a direction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542" t="-75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7191628" y="4160110"/>
            <a:ext cx="15734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789768" y="4168348"/>
            <a:ext cx="0" cy="13674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91628" y="4160110"/>
            <a:ext cx="1573427" cy="136748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589104" y="4761472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104" y="4761472"/>
                <a:ext cx="42012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786811" y="3723310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811" y="3723310"/>
                <a:ext cx="42012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814482" y="4576806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482" y="4576806"/>
                <a:ext cx="420129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379039" y="4117054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039" y="4117054"/>
                <a:ext cx="42012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8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338707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Launched at angle on level ground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AU" dirty="0" smtClean="0"/>
                  <a:t>Requires initial components of velocity</a:t>
                </a:r>
              </a:p>
              <a:p>
                <a:pPr lvl="1"/>
                <a:r>
                  <a:rPr lang="en-AU" dirty="0" smtClean="0"/>
                  <a:t>see Slide 9 for formulae</a:t>
                </a:r>
              </a:p>
              <a:p>
                <a:r>
                  <a:rPr lang="en-AU" dirty="0" smtClean="0"/>
                  <a:t>Same vertical motion as launched straight up, lands at launch height</a:t>
                </a:r>
              </a:p>
              <a:p>
                <a:pPr lvl="1"/>
                <a:r>
                  <a:rPr lang="en-AU" dirty="0" smtClean="0"/>
                  <a:t>see Slide 4 for time of flight</a:t>
                </a:r>
              </a:p>
              <a:p>
                <a:r>
                  <a:rPr lang="en-AU" dirty="0"/>
                  <a:t>Same horizontal motion as moving </a:t>
                </a:r>
                <a:r>
                  <a:rPr lang="en-AU" dirty="0" smtClean="0"/>
                  <a:t>horizontally</a:t>
                </a:r>
              </a:p>
              <a:p>
                <a:pPr lvl="1"/>
                <a:r>
                  <a:rPr lang="en-AU" dirty="0"/>
                  <a:t>r</a:t>
                </a:r>
                <a:r>
                  <a:rPr lang="en-AU" dirty="0" smtClean="0"/>
                  <a:t>ange is horizontal displacement, see Slide 2 for formula</a:t>
                </a:r>
              </a:p>
              <a:p>
                <a:r>
                  <a:rPr lang="en-AU" dirty="0" smtClean="0"/>
                  <a:t>Maximum height when vertical velocity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b="0" dirty="0" smtClean="0"/>
              </a:p>
              <a:p>
                <a:pPr lvl="1"/>
                <a:r>
                  <a:rPr lang="en-AU" dirty="0" smtClean="0"/>
                  <a:t>see Slide 5 for formula</a:t>
                </a:r>
              </a:p>
              <a:p>
                <a:r>
                  <a:rPr lang="en-AU" dirty="0" smtClean="0"/>
                  <a:t>Final velocity (requires time first) is in two dimensions</a:t>
                </a:r>
              </a:p>
              <a:p>
                <a:pPr lvl="1"/>
                <a:r>
                  <a:rPr lang="en-AU" dirty="0" smtClean="0"/>
                  <a:t>see Slide 7 for steps to calculate velocity from time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21" t="-334" b="-10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4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170220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Components of initial velocity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936095"/>
                <a:ext cx="10131425" cy="364913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dirty="0" smtClean="0"/>
                  <a:t>Requires initial speed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AU" dirty="0" smtClean="0"/>
                  <a:t> and angle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endParaRPr lang="en-AU" dirty="0" smtClean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b="0" dirty="0" smtClean="0"/>
                  <a:t>Horizontal component: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AU" dirty="0" smtClean="0"/>
              </a:p>
              <a:p>
                <a:pPr marL="0" indent="0">
                  <a:buNone/>
                </a:pPr>
                <a:r>
                  <a:rPr lang="en-AU" dirty="0" smtClean="0"/>
                  <a:t>Vertical </a:t>
                </a:r>
                <a:r>
                  <a:rPr lang="en-AU" dirty="0"/>
                  <a:t>component: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AU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936095"/>
                <a:ext cx="10131425" cy="3649133"/>
              </a:xfrm>
              <a:blipFill rotWithShape="0">
                <a:blip r:embed="rId3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2034747" y="4101076"/>
            <a:ext cx="15734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608174" y="2858532"/>
            <a:ext cx="24714" cy="1250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34747" y="2858532"/>
            <a:ext cx="1573427" cy="124254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13688" y="3090228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88" y="3090228"/>
                <a:ext cx="42012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23752" y="4101075"/>
                <a:ext cx="420129" cy="396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752" y="4101075"/>
                <a:ext cx="420129" cy="396647"/>
              </a:xfrm>
              <a:prstGeom prst="rect">
                <a:avLst/>
              </a:prstGeom>
              <a:blipFill rotWithShape="0">
                <a:blip r:embed="rId5"/>
                <a:stretch>
                  <a:fillRect r="-21739" b="-30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5999" y="3280677"/>
                <a:ext cx="420129" cy="398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999" y="3280677"/>
                <a:ext cx="420129" cy="398251"/>
              </a:xfrm>
              <a:prstGeom prst="rect">
                <a:avLst/>
              </a:prstGeom>
              <a:blipFill rotWithShape="0">
                <a:blip r:embed="rId6"/>
                <a:stretch>
                  <a:fillRect r="-15942" b="-30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15863" y="3760662"/>
                <a:ext cx="4201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863" y="3760662"/>
                <a:ext cx="420129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316996" y="6161902"/>
            <a:ext cx="253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cap="small" dirty="0" smtClean="0">
                <a:hlinkClick r:id="rId8" action="ppaction://hlinksldjump"/>
              </a:rPr>
              <a:t>Return to contents</a:t>
            </a:r>
            <a:endParaRPr lang="en-GB" sz="2400" cap="small" dirty="0"/>
          </a:p>
        </p:txBody>
      </p:sp>
    </p:spTree>
    <p:extLst>
      <p:ext uri="{BB962C8B-B14F-4D97-AF65-F5344CB8AC3E}">
        <p14:creationId xmlns:p14="http://schemas.microsoft.com/office/powerpoint/2010/main" val="713597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4b375efacba31cb4c80921a2a5dcfa8d8e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200</TotalTime>
  <Words>322</Words>
  <Application>Microsoft Office PowerPoint</Application>
  <PresentationFormat>Widescreen</PresentationFormat>
  <Paragraphs>121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Celestial</vt:lpstr>
      <vt:lpstr>Motion Equations</vt:lpstr>
      <vt:lpstr>Moving horizontally</vt:lpstr>
      <vt:lpstr>Dropped from a height</vt:lpstr>
      <vt:lpstr>Launched directly up, lands at launch height</vt:lpstr>
      <vt:lpstr>Maximum height</vt:lpstr>
      <vt:lpstr>Launched horizontally from a height</vt:lpstr>
      <vt:lpstr>Two-dimensional velocity</vt:lpstr>
      <vt:lpstr>Launched at angle on level ground</vt:lpstr>
      <vt:lpstr>Components of initial velocity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Equations</dc:title>
  <dc:creator>Tom</dc:creator>
  <cp:lastModifiedBy>Tom</cp:lastModifiedBy>
  <cp:revision>30</cp:revision>
  <dcterms:created xsi:type="dcterms:W3CDTF">2014-07-31T08:58:17Z</dcterms:created>
  <dcterms:modified xsi:type="dcterms:W3CDTF">2014-12-15T22:36:52Z</dcterms:modified>
</cp:coreProperties>
</file>